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1" r:id="rId4"/>
    <p:sldId id="257" r:id="rId5"/>
    <p:sldId id="273" r:id="rId6"/>
    <p:sldId id="259" r:id="rId7"/>
    <p:sldId id="260" r:id="rId8"/>
    <p:sldId id="261" r:id="rId9"/>
    <p:sldId id="262" r:id="rId10"/>
    <p:sldId id="269" r:id="rId11"/>
    <p:sldId id="263" r:id="rId12"/>
    <p:sldId id="272" r:id="rId13"/>
    <p:sldId id="268" r:id="rId14"/>
    <p:sldId id="275" r:id="rId15"/>
    <p:sldId id="264" r:id="rId16"/>
    <p:sldId id="274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70A6D-BF54-9F4A-A2C4-ED1103924F80}" v="2" dt="2025-11-06T14:43:32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569"/>
  </p:normalViewPr>
  <p:slideViewPr>
    <p:cSldViewPr snapToGrid="0">
      <p:cViewPr varScale="1">
        <p:scale>
          <a:sx n="102" d="100"/>
          <a:sy n="102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1D5DA-EAB5-F547-9162-05C825006020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E8A32-B073-984A-A84E-C1C32D49D4D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17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Inbreeding</a:t>
            </a:r>
            <a:r>
              <a:rPr lang="de-CH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depression</a:t>
            </a:r>
            <a:r>
              <a:rPr lang="de-CH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due </a:t>
            </a:r>
            <a:r>
              <a:rPr lang="de-CH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</a:t>
            </a:r>
            <a:r>
              <a:rPr lang="de-CH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homzygosity</a:t>
            </a:r>
            <a:r>
              <a:rPr lang="de-CH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deleterious</a:t>
            </a:r>
            <a:r>
              <a:rPr lang="de-CH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recessive</a:t>
            </a:r>
            <a:r>
              <a:rPr lang="de-CH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mutations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E8A32-B073-984A-A84E-C1C32D49D4D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Stop after pop size reaches 100x original pop size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E8A32-B073-984A-A84E-C1C32D49D4D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227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760D2-460E-35D5-F8D5-7C6092E55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95C99E-9370-D2A4-A39B-39061CA31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F12E79A-B395-EC57-06D5-47F93AB92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Reintroduction 1x naturally, one male was able to save the genetic diversity in the pop</a:t>
            </a:r>
          </a:p>
          <a:p>
            <a:endParaRPr lang="en-GB"/>
          </a:p>
          <a:p>
            <a:r>
              <a:rPr lang="en-GB"/>
              <a:t>Now: pop was at 4, reintroduced 12 -&gt; now 30 diversity higher, still monitored</a:t>
            </a:r>
          </a:p>
          <a:p>
            <a:r>
              <a:rPr lang="en-GB"/>
              <a:t>Only 3 pups last year, in pop different generations which not all reproduce -&gt; limitation of our model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0115E8-D56B-BBC3-ABB8-B7D9DD8BB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E8A32-B073-984A-A84E-C1C32D49D4D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20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503A6-BC55-B999-51FE-05C3136CA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721FB8E-0833-386E-2535-4B80C71B3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161AD2-62BB-AC59-F17E-582428196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31FD-12A7-6B49-B08E-606814BE15D8}" type="datetime1">
              <a:rPr lang="de-CH" smtClean="0"/>
              <a:t>07.11.25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BEE93F-238F-EBE0-4C01-0A909F13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797E77-A0B0-523C-ABBF-D5C92E7B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86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C9D2C-6B3D-6958-7A28-E9925628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B5DA04-E199-B971-E25E-B1C2BC9A6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C57845-20F4-6B4F-4794-BC1133D4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2917-AC84-FE46-B902-4793C7456E26}" type="datetime1">
              <a:rPr lang="de-CH" smtClean="0"/>
              <a:t>07.11.25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DF544-7782-8A3E-BFDD-85331711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B93C66-39F2-73E3-94E5-68D1BCD6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308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00412BB-EA14-7784-7AEF-A002CD7B9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73521D-939C-A494-70A4-F9BEE7FFD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FF13CA-454E-B249-B0C7-7FC3DB76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BA36-BC3E-1642-8E9B-C6033614F665}" type="datetime1">
              <a:rPr lang="de-CH" smtClean="0"/>
              <a:t>07.11.25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43CBE-3C36-01AE-2842-5EEEDB23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47BB89-F287-2FCF-DA53-8EAB7EEE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38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082AA-F917-75AA-382F-38C3759C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B7B609-1EB0-4EFB-7893-83F84C0E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812F1-2776-4703-5F0A-27F50C9D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B6D6-E284-1043-A512-8B6A98001013}" type="datetime1">
              <a:rPr lang="de-CH" smtClean="0"/>
              <a:t>07.11.25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E672EB-7104-B057-E939-549EF0362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65B07-0837-F421-A542-A242F65E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8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334A0-D525-6BA6-B63A-B32EAE00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B7D307-F7ED-5957-1307-2EEF545F0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59E87F-5211-4D22-C1C1-54C6FC22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2967-98E8-6648-ACB1-9DD4C90EC993}" type="datetime1">
              <a:rPr lang="de-CH" smtClean="0"/>
              <a:t>07.11.25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5EDC1-5327-647F-DD80-00F32913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64AB85-4D7A-E907-DF68-DDD98C96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37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D86D0-F285-B8BF-D40B-7D363CAD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106DBD-2DB7-6272-6B04-90A19DBF3D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CDD4FE-1D88-C4D6-6A5E-5588C54B7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4AC7D1-6445-CB0E-7183-A6E40B5D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1226-64C4-594F-928A-E80696FB1EF8}" type="datetime1">
              <a:rPr lang="de-CH" smtClean="0"/>
              <a:t>07.11.25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8918FE-1C24-6725-0D8E-D86ABB89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2C8105-1FBD-35BD-4738-581A1AAC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86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B0F8F-1762-E245-83BB-61503E4D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620D62-5D57-7CEE-5968-86BD67677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EA753D-3007-22F5-5800-3AA649F00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C664B1-A466-91F0-6480-A4462E279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3588F74-0C96-556E-B69B-B2813A5DD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191FC37-99FA-8D64-275E-2E56FA36C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8095-0352-AF4F-AF84-03CE8325DC53}" type="datetime1">
              <a:rPr lang="de-CH" smtClean="0"/>
              <a:t>07.11.25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18AC72-6899-833E-554C-5A9751FC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48097A0-0058-0AEF-657F-80247CE43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30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5A433-E33F-2AA1-7C52-D9D8E75E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33346F-110D-29A2-250E-62293FC06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4BF7-0D9F-AA49-B905-40500B072D00}" type="datetime1">
              <a:rPr lang="de-CH" smtClean="0"/>
              <a:t>07.11.25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245440-EEC8-B474-5150-AD9C3420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1FA29A-BDC4-00BA-C2D9-50B97983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31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E493009-451F-930C-98E4-3D0023789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1992B-1A74-F546-8FB7-F1202965CD88}" type="datetime1">
              <a:rPr lang="de-CH" smtClean="0"/>
              <a:t>07.11.25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71F873-465A-9E8E-FB21-3B1AC87F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3725F0-8EF9-C754-1B71-04D0B2A2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57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67A1FE-DF39-E3EA-BDD1-31BC2B52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769107-A285-CDE7-9049-7393EFD6B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6D9159-01EF-0E0B-C38C-7C4DF8B54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139A3F-06DA-2AED-DCF0-4CAF826F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BE49-99D1-FB44-AFEB-5EBA472A6F9A}" type="datetime1">
              <a:rPr lang="de-CH" smtClean="0"/>
              <a:t>07.11.25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978B3D-1EA8-712A-418B-0D69C99F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E8CE67-F2FB-6139-56FB-A56B0462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586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B5054-6871-BF93-5224-6E6C69FF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23919B-8806-FE76-E0D9-040723866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1AB4A6-7350-B545-F342-AA6901A0B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71A564-1115-F0F6-6394-384D540A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9FBF-8433-2F40-99F0-1D3FCF677E5B}" type="datetime1">
              <a:rPr lang="de-CH" smtClean="0"/>
              <a:t>07.11.25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EDADFD-B84E-9450-6B15-971505D7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C1DB18-B280-185A-BFCD-0C1B91657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1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B29B91-0D1A-9F39-2658-98CAE35B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B7713-33DE-F352-5D9A-284DE4B30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D556A3-B952-2179-59B1-6D52D9364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1A2D2-3B0E-D444-B3A9-886B0DFE9D18}" type="datetime1">
              <a:rPr lang="de-CH" smtClean="0"/>
              <a:t>07.11.25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9D2F78-7048-C459-5E97-AFA2B1298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CF1F9B-90DE-A476-8C46-F72976E85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C227A-9A56-C945-AD4F-88FBF61BCF9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00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8" name="Freeform: Shape 67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E20AF01B-D099-4710-BF18-E2832A9B6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1B4667-B5F6-93EE-D682-824A5DAB7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893" y="1238250"/>
            <a:ext cx="7003107" cy="4381500"/>
          </a:xfrm>
        </p:spPr>
        <p:txBody>
          <a:bodyPr anchor="ctr">
            <a:normAutofit/>
          </a:bodyPr>
          <a:lstStyle/>
          <a:p>
            <a:pPr algn="l"/>
            <a:r>
              <a:rPr lang="en-GB" sz="7200" noProof="0"/>
              <a:t>THEE 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78DB31-D2F7-1FDA-6F25-E98A43589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1575" y="1238250"/>
            <a:ext cx="3000375" cy="4381500"/>
          </a:xfrm>
        </p:spPr>
        <p:txBody>
          <a:bodyPr anchor="ctr">
            <a:normAutofit/>
          </a:bodyPr>
          <a:lstStyle/>
          <a:p>
            <a:pPr algn="l"/>
            <a:r>
              <a:rPr lang="en-GB" sz="2800" noProof="0"/>
              <a:t>Iona Nufer &amp; Pascal Graber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05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A860A7-48DC-0250-C747-50B8A9DC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de-DE" sz="4000"/>
              <a:t>Question</a:t>
            </a:r>
          </a:p>
          <a:p>
            <a:endParaRPr lang="de-DE" sz="4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AC19A7-D941-A858-DA0B-54D1DADBE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000"/>
              <a:t>How many individuals must be introduced at </a:t>
            </a:r>
            <a:r>
              <a:rPr lang="en-GB" sz="2000" b="1"/>
              <a:t>time x</a:t>
            </a:r>
            <a:r>
              <a:rPr lang="en-GB" sz="2000"/>
              <a:t> to rescue </a:t>
            </a:r>
            <a:r>
              <a:rPr lang="en-GB" sz="2000" b="1"/>
              <a:t>an allele </a:t>
            </a:r>
            <a:r>
              <a:rPr lang="en-GB" sz="2000"/>
              <a:t>of a homozygote population with low fitness?</a:t>
            </a:r>
            <a:endParaRPr lang="de-DE" sz="20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51E456-82B1-A894-81C3-52A615E5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362" y="6356350"/>
            <a:ext cx="10024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53347A-FD85-0B54-CF9F-14169A61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pPr algn="ctr"/>
            <a:r>
              <a:rPr lang="en-GB" sz="2800"/>
              <a:t>Allele frequency (a) vs. Introduction</a:t>
            </a:r>
            <a:endParaRPr lang="de-DE" sz="2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CD5831-BA21-25AE-8A77-2AFBF2755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021" y="2718054"/>
            <a:ext cx="3425052" cy="2251295"/>
          </a:xfrm>
        </p:spPr>
        <p:txBody>
          <a:bodyPr anchor="t">
            <a:normAutofit/>
          </a:bodyPr>
          <a:lstStyle/>
          <a:p>
            <a:r>
              <a:rPr lang="en-GB" sz="1400" err="1"/>
              <a:t>N_aa</a:t>
            </a:r>
            <a:r>
              <a:rPr lang="en-GB" sz="1400"/>
              <a:t> &lt;- 100</a:t>
            </a:r>
            <a:endParaRPr lang="en-US" sz="1400"/>
          </a:p>
          <a:p>
            <a:r>
              <a:rPr lang="en-GB" sz="1400" b="1"/>
              <a:t>N_AA &lt;- 2 - 20</a:t>
            </a:r>
            <a:endParaRPr lang="en-US" sz="1400" b="1"/>
          </a:p>
          <a:p>
            <a:endParaRPr lang="en-GB" sz="1400"/>
          </a:p>
          <a:p>
            <a:r>
              <a:rPr lang="en-GB" sz="1400" err="1"/>
              <a:t>r_aa</a:t>
            </a:r>
            <a:r>
              <a:rPr lang="en-GB" sz="1400"/>
              <a:t> &lt;- 0.2 </a:t>
            </a:r>
            <a:endParaRPr lang="en-US" sz="1400"/>
          </a:p>
          <a:p>
            <a:r>
              <a:rPr lang="en-GB" sz="1400" err="1"/>
              <a:t>s_aA</a:t>
            </a:r>
            <a:r>
              <a:rPr lang="en-GB" sz="1400"/>
              <a:t> &lt;- 1.10 </a:t>
            </a:r>
            <a:endParaRPr lang="en-US" sz="1400"/>
          </a:p>
          <a:p>
            <a:r>
              <a:rPr lang="en-GB" sz="1400" err="1"/>
              <a:t>s_AA</a:t>
            </a:r>
            <a:r>
              <a:rPr lang="en-GB" sz="1400"/>
              <a:t> &lt;- 1.10</a:t>
            </a:r>
            <a:endParaRPr lang="en-US" sz="1400"/>
          </a:p>
          <a:p>
            <a:r>
              <a:rPr lang="en-GB" sz="1400" err="1"/>
              <a:t>n_reps</a:t>
            </a:r>
            <a:r>
              <a:rPr lang="en-GB" sz="1400"/>
              <a:t> &lt;- 100</a:t>
            </a:r>
          </a:p>
          <a:p>
            <a:endParaRPr lang="en-GB" sz="140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F71AEE-0387-F556-4329-E68E0CEE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81A4197-8D37-59DE-B25B-3BE444C18167}"/>
              </a:ext>
            </a:extLst>
          </p:cNvPr>
          <p:cNvSpPr txBox="1"/>
          <p:nvPr/>
        </p:nvSpPr>
        <p:spPr>
          <a:xfrm>
            <a:off x="771698" y="5763029"/>
            <a:ext cx="1065183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b="1" err="1"/>
              <a:t>Number</a:t>
            </a:r>
            <a:r>
              <a:rPr lang="de-DE" sz="2800" b="1"/>
              <a:t> </a:t>
            </a:r>
            <a:r>
              <a:rPr lang="de-DE" sz="2800" b="1" err="1"/>
              <a:t>of</a:t>
            </a:r>
            <a:r>
              <a:rPr lang="de-DE" sz="2800" b="1"/>
              <a:t> </a:t>
            </a:r>
            <a:r>
              <a:rPr lang="de-DE" sz="2800" b="1" err="1"/>
              <a:t>introduced</a:t>
            </a:r>
            <a:r>
              <a:rPr lang="de-DE" sz="2800" b="1"/>
              <a:t> </a:t>
            </a:r>
            <a:r>
              <a:rPr lang="de-DE" sz="2800" b="1" err="1"/>
              <a:t>Individuals</a:t>
            </a:r>
            <a:r>
              <a:rPr lang="de-DE" sz="2800" b="1"/>
              <a:t> </a:t>
            </a:r>
            <a:r>
              <a:rPr lang="de-DE" sz="2800" b="1" err="1"/>
              <a:t>seems</a:t>
            </a:r>
            <a:r>
              <a:rPr lang="de-DE" sz="2800" b="1"/>
              <a:t> </a:t>
            </a:r>
            <a:r>
              <a:rPr lang="de-DE" sz="2800" b="1" err="1"/>
              <a:t>to</a:t>
            </a:r>
            <a:r>
              <a:rPr lang="de-DE" sz="2800" b="1"/>
              <a:t> </a:t>
            </a:r>
            <a:r>
              <a:rPr lang="de-DE" sz="2800" b="1" err="1"/>
              <a:t>have</a:t>
            </a:r>
            <a:r>
              <a:rPr lang="de-DE" sz="2800" b="1"/>
              <a:t> </a:t>
            </a:r>
            <a:r>
              <a:rPr lang="de-DE" sz="2800" b="1" err="1"/>
              <a:t>no</a:t>
            </a:r>
            <a:r>
              <a:rPr lang="de-DE" sz="2800" b="1"/>
              <a:t> </a:t>
            </a:r>
            <a:r>
              <a:rPr lang="de-DE" sz="2800" b="1" err="1"/>
              <a:t>big</a:t>
            </a:r>
            <a:r>
              <a:rPr lang="de-DE" sz="2800" b="1"/>
              <a:t> </a:t>
            </a:r>
            <a:r>
              <a:rPr lang="de-DE" sz="2800" b="1" err="1"/>
              <a:t>impact</a:t>
            </a:r>
            <a:r>
              <a:rPr lang="de-DE" sz="2800" b="1"/>
              <a:t> after a </a:t>
            </a:r>
            <a:r>
              <a:rPr lang="de-DE" sz="2800" b="1" err="1"/>
              <a:t>certain</a:t>
            </a:r>
            <a:r>
              <a:rPr lang="de-DE" sz="2800" b="1"/>
              <a:t> </a:t>
            </a:r>
            <a:r>
              <a:rPr lang="de-DE" sz="2800" b="1" err="1"/>
              <a:t>threshold</a:t>
            </a:r>
          </a:p>
        </p:txBody>
      </p:sp>
      <p:pic>
        <p:nvPicPr>
          <p:cNvPr id="5" name="Grafik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E976F20-8339-09B5-9FBB-226E6E3D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985" y="873671"/>
            <a:ext cx="7516082" cy="4611415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25289352-C529-8AD0-187D-E30D63D0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38" y="919419"/>
            <a:ext cx="7647462" cy="4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4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B60D45-A076-D72D-DBA8-DA32DF4CE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5F1213-3E71-4398-BA2F-954F29FCB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1770B895-75D5-AEDB-5FC8-0CA527FDD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25D4DCE0-DF6D-A540-F81F-EED0E0C3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837692-0C87-C2CF-90BF-74480403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pPr algn="ctr"/>
            <a:r>
              <a:rPr lang="en-GB" sz="2800"/>
              <a:t>Allele frequency (a) vs. Time of Introduction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DD46CB-11C9-212A-A4CF-17CAA817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8AF5C3-4760-C6A6-59A1-92C4C2DA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B1D059-8F91-C2BE-DA9D-DD92559D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5D5CFD-73B9-2FC1-5040-D76DA41DFE24}"/>
              </a:ext>
            </a:extLst>
          </p:cNvPr>
          <p:cNvSpPr txBox="1"/>
          <p:nvPr/>
        </p:nvSpPr>
        <p:spPr>
          <a:xfrm>
            <a:off x="394855" y="2777837"/>
            <a:ext cx="2431473" cy="30585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1400" b="1" err="1">
                <a:cs typeface="Arial"/>
              </a:rPr>
              <a:t>N_aa</a:t>
            </a:r>
            <a:r>
              <a:rPr lang="en-GB" sz="1400" b="1">
                <a:cs typeface="Arial"/>
              </a:rPr>
              <a:t> &lt;- 100 - 10</a:t>
            </a:r>
            <a:endParaRPr lang="en-US" sz="1400" b="1"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1400">
                <a:cs typeface="Arial"/>
              </a:rPr>
              <a:t>N_AA &lt;- 10</a:t>
            </a:r>
            <a:endParaRPr lang="en-US" sz="1400"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 sz="1400"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1400" err="1">
                <a:cs typeface="Arial"/>
              </a:rPr>
              <a:t>r_aa</a:t>
            </a:r>
            <a:r>
              <a:rPr lang="en-GB" sz="1400">
                <a:cs typeface="Arial"/>
              </a:rPr>
              <a:t> &lt;- 0.2 </a:t>
            </a:r>
            <a:endParaRPr lang="en-US" sz="1400"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1400" err="1">
                <a:cs typeface="Arial"/>
              </a:rPr>
              <a:t>s_aA</a:t>
            </a:r>
            <a:r>
              <a:rPr lang="en-GB" sz="1400">
                <a:cs typeface="Arial"/>
              </a:rPr>
              <a:t> &lt;- 1.10 </a:t>
            </a:r>
            <a:endParaRPr lang="en-US" sz="1400"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1400" err="1">
                <a:cs typeface="Arial"/>
              </a:rPr>
              <a:t>s_AA</a:t>
            </a:r>
            <a:r>
              <a:rPr lang="en-GB" sz="1400">
                <a:cs typeface="Arial"/>
              </a:rPr>
              <a:t> &lt;- 1.10</a:t>
            </a:r>
            <a:endParaRPr lang="en-US" sz="1400"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1400" err="1">
                <a:cs typeface="Arial"/>
              </a:rPr>
              <a:t>n_reps</a:t>
            </a:r>
            <a:r>
              <a:rPr lang="en-GB" sz="1400">
                <a:cs typeface="Arial"/>
              </a:rPr>
              <a:t> &lt;- 100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 sz="1400">
              <a:cs typeface="Arial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1400" b="1">
                <a:solidFill>
                  <a:srgbClr val="FF0000"/>
                </a:solidFill>
                <a:cs typeface="Arial"/>
              </a:rPr>
              <a:t>Initial pop. size of aa is a proxy for time!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32EF066-E713-0FFF-69DC-FDFDB88B21F3}"/>
              </a:ext>
            </a:extLst>
          </p:cNvPr>
          <p:cNvSpPr txBox="1"/>
          <p:nvPr/>
        </p:nvSpPr>
        <p:spPr>
          <a:xfrm>
            <a:off x="838201" y="5888183"/>
            <a:ext cx="10515599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b="1">
                <a:latin typeface="Aptos"/>
              </a:rPr>
              <a:t>Time </a:t>
            </a:r>
            <a:r>
              <a:rPr lang="de-DE" sz="2800" b="1" err="1">
                <a:latin typeface="Aptos"/>
              </a:rPr>
              <a:t>of</a:t>
            </a:r>
            <a:r>
              <a:rPr lang="de-DE" sz="2800" b="1">
                <a:latin typeface="Aptos"/>
              </a:rPr>
              <a:t> </a:t>
            </a:r>
            <a:r>
              <a:rPr lang="de-DE" sz="2800" b="1" err="1">
                <a:latin typeface="Aptos"/>
              </a:rPr>
              <a:t>introduction</a:t>
            </a:r>
            <a:r>
              <a:rPr lang="de-DE" sz="2800" b="1">
                <a:latin typeface="Aptos"/>
              </a:rPr>
              <a:t> </a:t>
            </a:r>
            <a:r>
              <a:rPr lang="de-DE" sz="2800" b="1" err="1">
                <a:latin typeface="Aptos"/>
              </a:rPr>
              <a:t>seems</a:t>
            </a:r>
            <a:r>
              <a:rPr lang="de-DE" sz="2800" b="1">
                <a:latin typeface="Aptos"/>
              </a:rPr>
              <a:t> </a:t>
            </a:r>
            <a:r>
              <a:rPr lang="de-DE" sz="2800" b="1" err="1">
                <a:latin typeface="Aptos"/>
              </a:rPr>
              <a:t>to</a:t>
            </a:r>
            <a:r>
              <a:rPr lang="de-DE" sz="2800" b="1">
                <a:latin typeface="Aptos"/>
              </a:rPr>
              <a:t> </a:t>
            </a:r>
            <a:r>
              <a:rPr lang="de-DE" sz="2800" b="1" err="1">
                <a:latin typeface="Aptos"/>
              </a:rPr>
              <a:t>be</a:t>
            </a:r>
            <a:r>
              <a:rPr lang="de-DE" sz="2800" b="1">
                <a:latin typeface="Aptos"/>
              </a:rPr>
              <a:t> </a:t>
            </a:r>
            <a:r>
              <a:rPr lang="de-DE" sz="2800" b="1" err="1">
                <a:latin typeface="Aptos"/>
              </a:rPr>
              <a:t>important</a:t>
            </a:r>
            <a:r>
              <a:rPr lang="de-DE" sz="2800" b="1">
                <a:latin typeface="Aptos"/>
              </a:rPr>
              <a:t> (</a:t>
            </a:r>
            <a:r>
              <a:rPr lang="de-DE" sz="2800" b="1" err="1">
                <a:latin typeface="Aptos"/>
              </a:rPr>
              <a:t>especially</a:t>
            </a:r>
            <a:r>
              <a:rPr lang="de-DE" sz="2800" b="1">
                <a:latin typeface="Aptos"/>
              </a:rPr>
              <a:t> at </a:t>
            </a:r>
            <a:r>
              <a:rPr lang="de-DE" sz="2800" b="1" err="1">
                <a:latin typeface="Aptos"/>
              </a:rPr>
              <a:t>low</a:t>
            </a:r>
            <a:r>
              <a:rPr lang="de-DE" sz="2800" b="1">
                <a:latin typeface="Aptos"/>
              </a:rPr>
              <a:t> </a:t>
            </a:r>
            <a:r>
              <a:rPr lang="de-DE" sz="2800" b="1" err="1">
                <a:latin typeface="Aptos"/>
              </a:rPr>
              <a:t>numbers</a:t>
            </a:r>
            <a:r>
              <a:rPr lang="de-DE" sz="2800" b="1">
                <a:latin typeface="Aptos"/>
              </a:rPr>
              <a:t> </a:t>
            </a:r>
            <a:r>
              <a:rPr lang="de-DE" sz="2800" b="1" err="1">
                <a:latin typeface="Aptos"/>
              </a:rPr>
              <a:t>of</a:t>
            </a:r>
            <a:r>
              <a:rPr lang="de-DE" sz="2800" b="1">
                <a:latin typeface="Aptos"/>
              </a:rPr>
              <a:t> </a:t>
            </a:r>
            <a:r>
              <a:rPr lang="de-DE" sz="2800" b="1" err="1">
                <a:latin typeface="Aptos"/>
              </a:rPr>
              <a:t>introduced</a:t>
            </a:r>
            <a:r>
              <a:rPr lang="de-DE" sz="2800" b="1">
                <a:latin typeface="Aptos"/>
              </a:rPr>
              <a:t> </a:t>
            </a:r>
            <a:r>
              <a:rPr lang="de-DE" sz="2800" b="1" err="1">
                <a:latin typeface="Aptos"/>
              </a:rPr>
              <a:t>Individuals</a:t>
            </a:r>
            <a:r>
              <a:rPr lang="de-DE" sz="2800" b="1">
                <a:latin typeface="Aptos"/>
              </a:rPr>
              <a:t>)</a:t>
            </a:r>
            <a:endParaRPr lang="de-DE" err="1"/>
          </a:p>
          <a:p>
            <a:pPr algn="ctr"/>
            <a:endParaRPr lang="de-DE"/>
          </a:p>
        </p:txBody>
      </p:sp>
      <p:pic>
        <p:nvPicPr>
          <p:cNvPr id="9" name="Inhaltsplatzhalter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AA161AAF-8F01-5D29-B8D0-B5DD3A6D5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5073" y="872517"/>
            <a:ext cx="7509163" cy="462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8BBF9C-0921-E28E-4707-C370CE3C7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Both Time &amp; Number matters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802A08B-734B-E299-68A9-49952F6F1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164" t="8187" r="-396" b="-540"/>
          <a:stretch>
            <a:fillRect/>
          </a:stretch>
        </p:blipFill>
        <p:spPr>
          <a:xfrm>
            <a:off x="7597298" y="2558033"/>
            <a:ext cx="4599010" cy="2873957"/>
          </a:xfrm>
          <a:prstGeom prst="rect">
            <a:avLst/>
          </a:prstGeom>
        </p:spPr>
      </p:pic>
      <p:pic>
        <p:nvPicPr>
          <p:cNvPr id="10" name="Grafik 9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8CF67AA-BEAF-31C4-95FD-A976B358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18" t="7865" r="24168" b="200"/>
          <a:stretch>
            <a:fillRect/>
          </a:stretch>
        </p:blipFill>
        <p:spPr>
          <a:xfrm>
            <a:off x="4216908" y="2552492"/>
            <a:ext cx="3372805" cy="2876280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F945DEC0-6221-8D83-14DB-1946ED74D8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64" r="25696" b="-265"/>
          <a:stretch>
            <a:fillRect/>
          </a:stretch>
        </p:blipFill>
        <p:spPr>
          <a:xfrm>
            <a:off x="232174" y="2550420"/>
            <a:ext cx="3758184" cy="288042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4D1EEE-45CF-E5E9-4FCE-7FDAEA0F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8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0FCC6B-F2C3-A878-29C1-391B5EA1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de-DE" sz="4000"/>
              <a:t>Limitations of our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DB8B73-1D8F-8076-B56D-8B5EF6E7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de-DE" sz="2000" err="1"/>
              <a:t>No</a:t>
            </a:r>
            <a:r>
              <a:rPr lang="de-DE" sz="2000"/>
              <a:t> </a:t>
            </a:r>
            <a:r>
              <a:rPr lang="de-DE" sz="2000" err="1"/>
              <a:t>life</a:t>
            </a:r>
            <a:r>
              <a:rPr lang="de-DE" sz="2000"/>
              <a:t> </a:t>
            </a:r>
            <a:r>
              <a:rPr lang="de-DE" sz="2000" err="1"/>
              <a:t>stages</a:t>
            </a:r>
            <a:r>
              <a:rPr lang="de-DE" sz="2000"/>
              <a:t> -&gt; </a:t>
            </a:r>
            <a:r>
              <a:rPr lang="de-DE" sz="2000" err="1"/>
              <a:t>every</a:t>
            </a:r>
            <a:r>
              <a:rPr lang="de-DE" sz="2000"/>
              <a:t> individual </a:t>
            </a:r>
            <a:r>
              <a:rPr lang="de-DE" sz="2000" err="1"/>
              <a:t>can</a:t>
            </a:r>
            <a:r>
              <a:rPr lang="de-DE" sz="2000"/>
              <a:t> </a:t>
            </a:r>
            <a:r>
              <a:rPr lang="de-DE" sz="2000" err="1"/>
              <a:t>reproduce</a:t>
            </a:r>
            <a:r>
              <a:rPr lang="de-DE" sz="2000"/>
              <a:t> </a:t>
            </a:r>
          </a:p>
          <a:p>
            <a:endParaRPr lang="de-DE" sz="2000"/>
          </a:p>
          <a:p>
            <a:r>
              <a:rPr lang="de-DE" sz="2000" err="1"/>
              <a:t>No</a:t>
            </a:r>
            <a:r>
              <a:rPr lang="de-DE" sz="2000"/>
              <a:t> </a:t>
            </a:r>
            <a:r>
              <a:rPr lang="de-DE" sz="2000" err="1"/>
              <a:t>overlapping</a:t>
            </a:r>
            <a:r>
              <a:rPr lang="de-DE" sz="2000"/>
              <a:t> </a:t>
            </a:r>
            <a:r>
              <a:rPr lang="de-DE" sz="2000" err="1"/>
              <a:t>generations</a:t>
            </a:r>
            <a:endParaRPr lang="de-DE" sz="2000"/>
          </a:p>
          <a:p>
            <a:endParaRPr lang="de-DE" sz="2000"/>
          </a:p>
          <a:p>
            <a:r>
              <a:rPr lang="de-DE" sz="2000"/>
              <a:t>Very </a:t>
            </a:r>
            <a:r>
              <a:rPr lang="de-DE" sz="2000" err="1"/>
              <a:t>simplyfied</a:t>
            </a:r>
            <a:r>
              <a:rPr lang="de-DE" sz="2000"/>
              <a:t> </a:t>
            </a:r>
            <a:r>
              <a:rPr lang="de-DE" sz="2000" err="1"/>
              <a:t>model</a:t>
            </a:r>
            <a:r>
              <a:rPr lang="de-DE" sz="2000"/>
              <a:t> -&gt; </a:t>
            </a:r>
            <a:r>
              <a:rPr lang="de-DE" sz="2000" err="1"/>
              <a:t>no</a:t>
            </a:r>
            <a:r>
              <a:rPr lang="de-DE" sz="2000"/>
              <a:t> </a:t>
            </a:r>
            <a:r>
              <a:rPr lang="de-DE" sz="2000" err="1"/>
              <a:t>enviromental</a:t>
            </a:r>
            <a:r>
              <a:rPr lang="de-DE" sz="2000"/>
              <a:t> </a:t>
            </a:r>
            <a:r>
              <a:rPr lang="de-DE" sz="2000" err="1"/>
              <a:t>factors</a:t>
            </a:r>
            <a:r>
              <a:rPr lang="de-DE" sz="2000"/>
              <a:t>, </a:t>
            </a:r>
            <a:r>
              <a:rPr lang="de-DE" sz="2000" err="1"/>
              <a:t>no</a:t>
            </a:r>
            <a:r>
              <a:rPr lang="de-DE" sz="2000"/>
              <a:t> </a:t>
            </a:r>
            <a:r>
              <a:rPr lang="de-DE" sz="2000" err="1"/>
              <a:t>density-dependence</a:t>
            </a:r>
            <a:r>
              <a:rPr lang="de-DE" sz="2000"/>
              <a:t> etc.</a:t>
            </a:r>
          </a:p>
          <a:p>
            <a:endParaRPr lang="de-DE" sz="2000"/>
          </a:p>
          <a:p>
            <a:endParaRPr lang="de-DE" sz="20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C61488-D86A-CB4E-018A-F031443A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362" y="6356350"/>
            <a:ext cx="10024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94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0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68BF8C-A181-F09B-9253-93C7D416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sz="4000"/>
              <a:t>Conclusions</a:t>
            </a:r>
            <a:endParaRPr lang="en-GB" sz="4000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20F80-18AB-2FA0-9541-190DA2D64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749" y="3099385"/>
            <a:ext cx="6847936" cy="3122260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342900" indent="-342900"/>
            <a:r>
              <a:rPr lang="en-GB" sz="2000" b="1"/>
              <a:t>How many: </a:t>
            </a:r>
            <a:endParaRPr lang="en-GB" sz="2000"/>
          </a:p>
          <a:p>
            <a:pPr marL="342900" indent="-342900"/>
            <a:r>
              <a:rPr lang="en-GB" sz="2000"/>
              <a:t>After a certain threshold, increasing the number of individuals of Introduction, don't increase the rescue probability any further (in our model 8-10 individuals)</a:t>
            </a:r>
            <a:endParaRPr lang="en-GB" sz="2000" noProof="0"/>
          </a:p>
          <a:p>
            <a:pPr marL="342900" indent="-342900"/>
            <a:r>
              <a:rPr lang="en-GB" sz="2000"/>
              <a:t>Relevance for project planning  -&gt; don't waste resources</a:t>
            </a:r>
          </a:p>
          <a:p>
            <a:pPr marL="342900" indent="-342900"/>
            <a:endParaRPr lang="en-GB" sz="2000"/>
          </a:p>
          <a:p>
            <a:pPr marL="342900" indent="-342900"/>
            <a:r>
              <a:rPr lang="en-GB" sz="2000" b="1"/>
              <a:t>Time:</a:t>
            </a:r>
          </a:p>
          <a:p>
            <a:pPr marL="342900" indent="-342900"/>
            <a:r>
              <a:rPr lang="en-GB" sz="2000"/>
              <a:t>At which time we introduce seems to play an important role </a:t>
            </a:r>
          </a:p>
          <a:p>
            <a:pPr marL="342900" indent="-342900"/>
            <a:r>
              <a:rPr lang="en-GB" sz="2000"/>
              <a:t>Early introductions can rescue the population even with a small number of introductions </a:t>
            </a:r>
          </a:p>
          <a:p>
            <a:pPr marL="342900" indent="-342900"/>
            <a:r>
              <a:rPr lang="en-GB" sz="2000"/>
              <a:t>Relevance for project planning -&gt; act early on if possible</a:t>
            </a:r>
          </a:p>
          <a:p>
            <a:pPr marL="342900" indent="-342900"/>
            <a:endParaRPr lang="en-GB" sz="2000"/>
          </a:p>
          <a:p>
            <a:pPr marL="342900" indent="-342900"/>
            <a:endParaRPr lang="en-GB" sz="2000"/>
          </a:p>
          <a:p>
            <a:endParaRPr lang="en-GB" sz="20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B4E75E-6B8F-B42C-07DB-265A4989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362" y="6356350"/>
            <a:ext cx="10024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833092C-6BC7-D232-23C5-A60AF75498AF}"/>
              </a:ext>
            </a:extLst>
          </p:cNvPr>
          <p:cNvSpPr txBox="1"/>
          <p:nvPr/>
        </p:nvSpPr>
        <p:spPr>
          <a:xfrm>
            <a:off x="5430761" y="424543"/>
            <a:ext cx="576942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de-DE" sz="2000" b="1"/>
              <a:t>Question:</a:t>
            </a:r>
            <a:endParaRPr lang="de-DE" sz="2000"/>
          </a:p>
          <a:p>
            <a:pPr algn="ctr">
              <a:lnSpc>
                <a:spcPct val="90000"/>
              </a:lnSpc>
            </a:pPr>
            <a:r>
              <a:rPr lang="en-GB" sz="2000"/>
              <a:t>How many individuals must be introduced at time x to rescue an allele of a homozygote population with low fitness?</a:t>
            </a:r>
            <a:endParaRPr lang="de-DE" sz="2000"/>
          </a:p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30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C5B30-824B-A7D6-7D81-E3ADC9F0C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1BFA87D-A674-5E6E-574C-47125530A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FB83BF-42F0-3190-EE32-01B5D8BD8B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25" r="14225"/>
          <a:stretch/>
        </p:blipFill>
        <p:spPr>
          <a:xfrm>
            <a:off x="8529321" y="10"/>
            <a:ext cx="3663794" cy="3409823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E7E6E2D-CE8F-BF6E-D9B8-4461591E04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8" r="308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E91CBB8-C63E-6515-CD73-D83D50DF51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849" b="11849"/>
          <a:stretch/>
        </p:blipFill>
        <p:spPr>
          <a:xfrm>
            <a:off x="5168353" y="3456432"/>
            <a:ext cx="7023802" cy="3403125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92" name="Freeform: Shape 91">
            <a:extLst>
              <a:ext uri="{FF2B5EF4-FFF2-40B4-BE49-F238E27FC236}">
                <a16:creationId xmlns:a16="http://schemas.microsoft.com/office/drawing/2014/main" id="{E91E9A21-7D3D-E07D-0C08-16189CA77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4" name="Freeform: Shape 93">
            <a:extLst>
              <a:ext uri="{FF2B5EF4-FFF2-40B4-BE49-F238E27FC236}">
                <a16:creationId xmlns:a16="http://schemas.microsoft.com/office/drawing/2014/main" id="{863F0ED0-487C-457B-FDE4-D108398B8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70144-5179-6F97-5DA6-5D39F4D2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7048"/>
            <a:ext cx="5020056" cy="2770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Evolutionary rescue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7735522-6BA5-143A-EA2B-9A3CA65E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4690872"/>
            <a:ext cx="4919472" cy="13350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/>
              <a:t>Isle royal wolves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5752DBA-2095-F41C-24B9-44ED55855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25B3061-A97B-ABF0-D42C-6366A2BD0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0EA44F-4C2D-A60F-ADEB-83F6B0C1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5488" y="6356350"/>
            <a:ext cx="1117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E988A8-DFF7-6E67-6AC5-3765E4078CE3}"/>
              </a:ext>
            </a:extLst>
          </p:cNvPr>
          <p:cNvSpPr txBox="1"/>
          <p:nvPr/>
        </p:nvSpPr>
        <p:spPr>
          <a:xfrm>
            <a:off x="489097" y="5952034"/>
            <a:ext cx="2690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/>
              <a:t>Hoy, Sarah; Peterson, Rolf O.; and </a:t>
            </a:r>
            <a:r>
              <a:rPr lang="de-CH" sz="1100" err="1"/>
              <a:t>Vucetich</a:t>
            </a:r>
            <a:r>
              <a:rPr lang="de-CH" sz="1100"/>
              <a:t>, John, "</a:t>
            </a:r>
            <a:r>
              <a:rPr lang="de-CH" sz="1100" err="1"/>
              <a:t>Ecological</a:t>
            </a:r>
            <a:r>
              <a:rPr lang="de-CH" sz="1100"/>
              <a:t> Studies </a:t>
            </a:r>
            <a:r>
              <a:rPr lang="de-CH" sz="1100" err="1"/>
              <a:t>of</a:t>
            </a:r>
            <a:r>
              <a:rPr lang="de-CH" sz="1100"/>
              <a:t> Wolves on Isle Royale" (2024). </a:t>
            </a:r>
            <a:r>
              <a:rPr lang="de-CH" sz="1100" i="1" err="1"/>
              <a:t>Ecological</a:t>
            </a:r>
            <a:r>
              <a:rPr lang="de-CH" sz="1100" i="1"/>
              <a:t> Studies </a:t>
            </a:r>
            <a:r>
              <a:rPr lang="de-CH" sz="1100" i="1" err="1"/>
              <a:t>of</a:t>
            </a:r>
            <a:r>
              <a:rPr lang="de-CH" sz="1100" i="1"/>
              <a:t> Wolves on Isle Royale</a:t>
            </a:r>
            <a:r>
              <a:rPr lang="de-CH" sz="1100"/>
              <a:t>. 66.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2763429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35DB30-54F0-889A-EE7C-F0C2EC14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GB" sz="3200" noProof="0">
                <a:solidFill>
                  <a:srgbClr val="595959"/>
                </a:solidFill>
              </a:rPr>
              <a:t>Additional thoughts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22DCFD-6FD8-1F43-7DB2-655F9C661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GB" sz="2000" noProof="0">
                <a:solidFill>
                  <a:srgbClr val="595959"/>
                </a:solidFill>
              </a:rPr>
              <a:t>What defines rescue?</a:t>
            </a:r>
          </a:p>
          <a:p>
            <a:r>
              <a:rPr lang="en-GB" sz="2000" noProof="0">
                <a:solidFill>
                  <a:srgbClr val="595959"/>
                </a:solidFill>
              </a:rPr>
              <a:t>other application approaches</a:t>
            </a:r>
          </a:p>
          <a:p>
            <a:endParaRPr lang="en-GB" sz="2000" noProof="0">
              <a:solidFill>
                <a:srgbClr val="595959"/>
              </a:solidFill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1C7CD9FE-B42E-1368-B9C2-A2A5D8BE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1801" y="1053257"/>
            <a:ext cx="4797056" cy="479705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D71DB1-2182-21D7-4D25-BD40F6A8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091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A38E6-A2D1-742E-A30E-64154852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95" y="2766218"/>
            <a:ext cx="8999483" cy="1325563"/>
          </a:xfrm>
        </p:spPr>
        <p:txBody>
          <a:bodyPr/>
          <a:lstStyle/>
          <a:p>
            <a:r>
              <a:rPr lang="en-GB"/>
              <a:t>there still questions?</a:t>
            </a:r>
            <a:endParaRPr lang="en-GB" noProof="0"/>
          </a:p>
        </p:txBody>
      </p:sp>
      <p:pic>
        <p:nvPicPr>
          <p:cNvPr id="3074" name="Picture 2" descr="RStudio SVG and transparent PNG icons | TechIcons">
            <a:extLst>
              <a:ext uri="{FF2B5EF4-FFF2-40B4-BE49-F238E27FC236}">
                <a16:creationId xmlns:a16="http://schemas.microsoft.com/office/drawing/2014/main" id="{83D068A4-1D8B-7385-928A-12F77083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4" y="2409470"/>
            <a:ext cx="1682311" cy="168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F3D7-2772-BDE4-84C9-B9C1D4FE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07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9233D5-4EBF-F116-3CE3-4FA559C0E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attention!</a:t>
            </a:r>
            <a:endParaRPr lang="en-US" sz="5200" kern="1200" noProof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06D366CB-EC3B-6B10-13F6-F93DA1323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AF65FE89-482D-4A21-A2D5-FE5572DB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6176AC-88FF-C08A-E066-953BCEAD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4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C3D2873-2194-4FB0-BFBA-7E7EEB984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 descr="Ein Bild, das Säugetier, Katze, Puma, Wildkatze enthält.&#10;&#10;KI-generierte Inhalte können fehlerhaft sein.">
            <a:extLst>
              <a:ext uri="{FF2B5EF4-FFF2-40B4-BE49-F238E27FC236}">
                <a16:creationId xmlns:a16="http://schemas.microsoft.com/office/drawing/2014/main" id="{D9147F46-6973-04A6-E8E4-E46C7C53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5" t="-976" r="4301" b="732"/>
          <a:stretch>
            <a:fillRect/>
          </a:stretch>
        </p:blipFill>
        <p:spPr>
          <a:xfrm>
            <a:off x="8529321" y="10"/>
            <a:ext cx="3663794" cy="3409823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5" name="Inhaltsplatzhalter 4" descr="Ein Bild, das Text, Schrift, Papier, Schwarzweiß enthält.&#10;&#10;KI-generierte Inhalte können fehlerhaft sein.">
            <a:extLst>
              <a:ext uri="{FF2B5EF4-FFF2-40B4-BE49-F238E27FC236}">
                <a16:creationId xmlns:a16="http://schemas.microsoft.com/office/drawing/2014/main" id="{6F1E57A7-097B-6196-DF91-D6B2A3C413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01" r="3" b="26501"/>
          <a:stretch>
            <a:fillRect/>
          </a:stretch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Grafik 5" descr="Ein Bild, das Röntgenfilm, Screenshot, monochrom, Schwarzweiß enthält.&#10;&#10;KI-generierte Inhalte können fehlerhaft sein.">
            <a:extLst>
              <a:ext uri="{FF2B5EF4-FFF2-40B4-BE49-F238E27FC236}">
                <a16:creationId xmlns:a16="http://schemas.microsoft.com/office/drawing/2014/main" id="{DF0CF4BE-E305-EFBE-B1D4-AD024B2FAD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415" t="14497" r="1415" b="24704"/>
          <a:stretch>
            <a:fillRect/>
          </a:stretch>
        </p:blipFill>
        <p:spPr>
          <a:xfrm>
            <a:off x="5168353" y="3456432"/>
            <a:ext cx="7023802" cy="3403125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92" name="Freeform: Shape 91">
            <a:extLst>
              <a:ext uri="{FF2B5EF4-FFF2-40B4-BE49-F238E27FC236}">
                <a16:creationId xmlns:a16="http://schemas.microsoft.com/office/drawing/2014/main" id="{B228652A-FD81-4A3C-B164-2012BF4EE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4" name="Freeform: Shape 93">
            <a:extLst>
              <a:ext uri="{FF2B5EF4-FFF2-40B4-BE49-F238E27FC236}">
                <a16:creationId xmlns:a16="http://schemas.microsoft.com/office/drawing/2014/main" id="{FE8F25D8-4980-4C67-9E0C-7BE94C9CB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4B321B-C73B-BD7D-6038-DA48F1DB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7048"/>
            <a:ext cx="5020056" cy="2770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Evolutionary rescue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62F3A5F6-EAAF-950B-175C-1CEE37980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4690872"/>
            <a:ext cx="4919472" cy="13350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Florida panther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214C69-1234-4E5D-91CD-BEA00204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86E49C8-40C0-4E80-BAC0-9A66298F1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B91877-6989-1F64-CC06-101AEB62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5488" y="6356350"/>
            <a:ext cx="1117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6BD916-B9F4-D1FF-AF85-FB4D5CE4625F}"/>
              </a:ext>
            </a:extLst>
          </p:cNvPr>
          <p:cNvSpPr txBox="1"/>
          <p:nvPr/>
        </p:nvSpPr>
        <p:spPr>
          <a:xfrm>
            <a:off x="489097" y="5612058"/>
            <a:ext cx="34950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/>
              <a:t>Aguilar-Gómez, Diana et al. “Genetic </a:t>
            </a:r>
            <a:r>
              <a:rPr lang="de-CH" sz="1100" err="1"/>
              <a:t>rescue</a:t>
            </a:r>
            <a:r>
              <a:rPr lang="de-CH" sz="1100"/>
              <a:t> </a:t>
            </a:r>
            <a:r>
              <a:rPr lang="de-CH" sz="1100" err="1"/>
              <a:t>of</a:t>
            </a:r>
            <a:r>
              <a:rPr lang="de-CH" sz="1100"/>
              <a:t> Florida </a:t>
            </a:r>
            <a:r>
              <a:rPr lang="de-CH" sz="1100" err="1"/>
              <a:t>panthers</a:t>
            </a:r>
            <a:r>
              <a:rPr lang="de-CH" sz="1100"/>
              <a:t> </a:t>
            </a:r>
            <a:r>
              <a:rPr lang="de-CH" sz="1100" err="1"/>
              <a:t>reduced</a:t>
            </a:r>
            <a:r>
              <a:rPr lang="de-CH" sz="1100"/>
              <a:t> </a:t>
            </a:r>
            <a:r>
              <a:rPr lang="de-CH" sz="1100" err="1"/>
              <a:t>homozygosity</a:t>
            </a:r>
            <a:r>
              <a:rPr lang="de-CH" sz="1100"/>
              <a:t> but </a:t>
            </a:r>
            <a:r>
              <a:rPr lang="de-CH" sz="1100" err="1"/>
              <a:t>did</a:t>
            </a:r>
            <a:r>
              <a:rPr lang="de-CH" sz="1100"/>
              <a:t> not </a:t>
            </a:r>
            <a:r>
              <a:rPr lang="de-CH" sz="1100" err="1"/>
              <a:t>swamp</a:t>
            </a:r>
            <a:r>
              <a:rPr lang="de-CH" sz="1100"/>
              <a:t> </a:t>
            </a:r>
            <a:r>
              <a:rPr lang="de-CH" sz="1100" err="1"/>
              <a:t>ancestral</a:t>
            </a:r>
            <a:r>
              <a:rPr lang="de-CH" sz="1100"/>
              <a:t> </a:t>
            </a:r>
            <a:r>
              <a:rPr lang="de-CH" sz="1100" err="1"/>
              <a:t>genotypes</a:t>
            </a:r>
            <a:r>
              <a:rPr lang="de-CH" sz="1100"/>
              <a:t>.” </a:t>
            </a:r>
            <a:r>
              <a:rPr lang="de-CH" sz="1100" i="1"/>
              <a:t>Proceedings </a:t>
            </a:r>
            <a:r>
              <a:rPr lang="de-CH" sz="1100" i="1" err="1"/>
              <a:t>of</a:t>
            </a:r>
            <a:r>
              <a:rPr lang="de-CH" sz="1100" i="1"/>
              <a:t> </a:t>
            </a:r>
            <a:r>
              <a:rPr lang="de-CH" sz="1100" i="1" err="1"/>
              <a:t>the</a:t>
            </a:r>
            <a:r>
              <a:rPr lang="de-CH" sz="1100" i="1"/>
              <a:t> National Academy </a:t>
            </a:r>
            <a:r>
              <a:rPr lang="de-CH" sz="1100" i="1" err="1"/>
              <a:t>of</a:t>
            </a:r>
            <a:r>
              <a:rPr lang="de-CH" sz="1100" i="1"/>
              <a:t> Sciences </a:t>
            </a:r>
            <a:r>
              <a:rPr lang="de-CH" sz="1100" i="1" err="1"/>
              <a:t>of</a:t>
            </a:r>
            <a:r>
              <a:rPr lang="de-CH" sz="1100" i="1"/>
              <a:t> </a:t>
            </a:r>
            <a:r>
              <a:rPr lang="de-CH" sz="1100" i="1" err="1"/>
              <a:t>the</a:t>
            </a:r>
            <a:r>
              <a:rPr lang="de-CH" sz="1100" i="1"/>
              <a:t> United States </a:t>
            </a:r>
            <a:r>
              <a:rPr lang="de-CH" sz="1100" i="1" err="1"/>
              <a:t>of</a:t>
            </a:r>
            <a:r>
              <a:rPr lang="de-CH" sz="1100" i="1"/>
              <a:t> </a:t>
            </a:r>
            <a:r>
              <a:rPr lang="de-CH" sz="1100" i="1" err="1"/>
              <a:t>America</a:t>
            </a:r>
            <a:r>
              <a:rPr lang="de-CH" sz="1100"/>
              <a:t> vol. 122,31 (2025): e2410945122. doi:10.1073/pnas.2410945122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282478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DDCC5-D985-6084-A04A-42BBB51D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3609C9A8-288B-777E-ABC2-3BE2268D9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F76D8DC-4D9D-0315-135B-59F18B81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25" r="14225"/>
          <a:stretch/>
        </p:blipFill>
        <p:spPr>
          <a:xfrm>
            <a:off x="8529321" y="10"/>
            <a:ext cx="3663794" cy="3409823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DD28606-2BD1-F593-00C8-B637262F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48" b="4448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E02BB91-1824-FB0F-EB58-A6B8167D22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849" b="11849"/>
          <a:stretch/>
        </p:blipFill>
        <p:spPr>
          <a:xfrm>
            <a:off x="5168353" y="3456432"/>
            <a:ext cx="7023802" cy="3403125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92" name="Freeform: Shape 91">
            <a:extLst>
              <a:ext uri="{FF2B5EF4-FFF2-40B4-BE49-F238E27FC236}">
                <a16:creationId xmlns:a16="http://schemas.microsoft.com/office/drawing/2014/main" id="{A4165D52-406B-7ECB-6C64-4F7C8C8B0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4" name="Freeform: Shape 93">
            <a:extLst>
              <a:ext uri="{FF2B5EF4-FFF2-40B4-BE49-F238E27FC236}">
                <a16:creationId xmlns:a16="http://schemas.microsoft.com/office/drawing/2014/main" id="{83D6B8F5-C269-1279-FB75-7657F8D0C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676CBF-FDB3-72C0-8ABF-A50F41CB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7048"/>
            <a:ext cx="5020056" cy="2770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Evolutionary rescue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713F5517-7E72-3F1A-85B3-4674B1C2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4690872"/>
            <a:ext cx="4919472" cy="13350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/>
              <a:t>Isle royal wolves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9710417-9EAF-372A-58F1-A39212B34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1AEB04-BE85-3312-857E-49D9EFB7A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47DF25-3F93-BB76-364A-9E8DC0B4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5488" y="6356350"/>
            <a:ext cx="1117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FADAF2-58DF-2904-6ABE-B91C5FE6A976}"/>
              </a:ext>
            </a:extLst>
          </p:cNvPr>
          <p:cNvSpPr txBox="1"/>
          <p:nvPr/>
        </p:nvSpPr>
        <p:spPr>
          <a:xfrm>
            <a:off x="489097" y="5900435"/>
            <a:ext cx="3892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/>
              <a:t>Robinson, Jacqueline A et al. “</a:t>
            </a:r>
            <a:r>
              <a:rPr lang="de-CH" sz="1100" err="1"/>
              <a:t>Genomic</a:t>
            </a:r>
            <a:r>
              <a:rPr lang="de-CH" sz="1100"/>
              <a:t> </a:t>
            </a:r>
            <a:r>
              <a:rPr lang="de-CH" sz="1100" err="1"/>
              <a:t>signatures</a:t>
            </a:r>
            <a:r>
              <a:rPr lang="de-CH" sz="1100"/>
              <a:t> </a:t>
            </a:r>
            <a:r>
              <a:rPr lang="de-CH" sz="1100" err="1"/>
              <a:t>of</a:t>
            </a:r>
            <a:r>
              <a:rPr lang="de-CH" sz="1100"/>
              <a:t> extensive </a:t>
            </a:r>
            <a:r>
              <a:rPr lang="de-CH" sz="1100" err="1"/>
              <a:t>inbreeding</a:t>
            </a:r>
            <a:r>
              <a:rPr lang="de-CH" sz="1100"/>
              <a:t> in Isle Royale </a:t>
            </a:r>
            <a:r>
              <a:rPr lang="de-CH" sz="1100" err="1"/>
              <a:t>wolves</a:t>
            </a:r>
            <a:r>
              <a:rPr lang="de-CH" sz="1100"/>
              <a:t>, a </a:t>
            </a:r>
            <a:r>
              <a:rPr lang="de-CH" sz="1100" err="1"/>
              <a:t>population</a:t>
            </a:r>
            <a:r>
              <a:rPr lang="de-CH" sz="1100"/>
              <a:t> on </a:t>
            </a:r>
            <a:r>
              <a:rPr lang="de-CH" sz="1100" err="1"/>
              <a:t>the</a:t>
            </a:r>
            <a:r>
              <a:rPr lang="de-CH" sz="1100"/>
              <a:t> </a:t>
            </a:r>
            <a:r>
              <a:rPr lang="de-CH" sz="1100" err="1"/>
              <a:t>threshold</a:t>
            </a:r>
            <a:r>
              <a:rPr lang="de-CH" sz="1100"/>
              <a:t> </a:t>
            </a:r>
            <a:r>
              <a:rPr lang="de-CH" sz="1100" err="1"/>
              <a:t>of</a:t>
            </a:r>
            <a:r>
              <a:rPr lang="de-CH" sz="1100"/>
              <a:t> </a:t>
            </a:r>
            <a:r>
              <a:rPr lang="de-CH" sz="1100" err="1"/>
              <a:t>extinction</a:t>
            </a:r>
            <a:r>
              <a:rPr lang="de-CH" sz="1100"/>
              <a:t>.” </a:t>
            </a:r>
            <a:r>
              <a:rPr lang="de-CH" sz="1100" i="1"/>
              <a:t>Science </a:t>
            </a:r>
            <a:r>
              <a:rPr lang="de-CH" sz="1100" i="1" err="1"/>
              <a:t>advances</a:t>
            </a:r>
            <a:r>
              <a:rPr lang="de-CH" sz="1100"/>
              <a:t> vol. 5,5 eaau0757. 29 May. 2019, doi:10.1126/sciadv.aau0757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91891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25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27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72467C-3613-924F-49DE-EE778598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sz="4000" noProof="0"/>
              <a:t>Question</a:t>
            </a: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8836C-25D0-9DEB-E440-C101A752D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noProof="0"/>
              <a:t>How many individuals must be introduced at time x to rescue an allele of a homozygote population with low fitness?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7732E0-31AB-D20A-6F08-5BB22BB9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90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E2164E-3930-33A9-2C78-FCBFA769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8F6EBD5-9E12-A3AC-84A1-9B33B64F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57" b="2650"/>
          <a:stretch>
            <a:fillRect/>
          </a:stretch>
        </p:blipFill>
        <p:spPr>
          <a:xfrm>
            <a:off x="3184890" y="843824"/>
            <a:ext cx="5425710" cy="51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0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902715-0617-9438-EBAE-8900B3E6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GB" sz="2800" noProof="0"/>
              <a:t>Methods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54238-2804-6E5E-68B8-E2D103FC7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700" noProof="0"/>
              <a:t>Parameter: </a:t>
            </a:r>
            <a:endParaRPr lang="en-GB" sz="1700"/>
          </a:p>
          <a:p>
            <a:r>
              <a:rPr lang="en-GB" sz="1700" err="1"/>
              <a:t>N_aa</a:t>
            </a:r>
            <a:endParaRPr lang="en-GB" sz="1700"/>
          </a:p>
          <a:p>
            <a:r>
              <a:rPr lang="en-GB" sz="1700" noProof="0"/>
              <a:t>N_AA</a:t>
            </a:r>
          </a:p>
          <a:p>
            <a:r>
              <a:rPr lang="en-GB" sz="1700" err="1"/>
              <a:t>R_aa</a:t>
            </a:r>
            <a:endParaRPr lang="en-GB" sz="1700"/>
          </a:p>
          <a:p>
            <a:r>
              <a:rPr lang="en-GB" sz="1700" noProof="0" err="1"/>
              <a:t>S_aA</a:t>
            </a:r>
            <a:endParaRPr lang="en-GB" sz="1700"/>
          </a:p>
          <a:p>
            <a:r>
              <a:rPr lang="en-GB" sz="1700"/>
              <a:t>S_AA</a:t>
            </a:r>
          </a:p>
          <a:p>
            <a:pPr marL="0" indent="0">
              <a:buNone/>
            </a:pPr>
            <a:r>
              <a:rPr lang="en-GB" sz="1700"/>
              <a:t>Functions:</a:t>
            </a:r>
          </a:p>
          <a:p>
            <a:pPr marL="342900" indent="-342900"/>
            <a:r>
              <a:rPr lang="en-GB" sz="1700" err="1"/>
              <a:t>Simulate_gen</a:t>
            </a:r>
            <a:endParaRPr lang="en-GB" sz="1700"/>
          </a:p>
          <a:p>
            <a:pPr marL="342900" indent="-342900"/>
            <a:r>
              <a:rPr lang="en-GB" sz="1700" err="1"/>
              <a:t>Simulate_pop</a:t>
            </a:r>
            <a:endParaRPr lang="en-GB" sz="1700"/>
          </a:p>
          <a:p>
            <a:endParaRPr lang="en-GB" sz="1700" noProof="0"/>
          </a:p>
        </p:txBody>
      </p:sp>
      <p:pic>
        <p:nvPicPr>
          <p:cNvPr id="1026" name="Picture 2" descr="Hardy-Weinberg Equilibrium: Formula, Assumptions, and Examples">
            <a:extLst>
              <a:ext uri="{FF2B5EF4-FFF2-40B4-BE49-F238E27FC236}">
                <a16:creationId xmlns:a16="http://schemas.microsoft.com/office/drawing/2014/main" id="{BB15D21F-F732-97CC-BB61-7D7D0C66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4144" y="841248"/>
            <a:ext cx="5276088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9ACACF-41DD-E6FB-7A32-4075B5AE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ED22B4D-4D1F-0DA1-8D8A-ABD6A398B687}"/>
              </a:ext>
            </a:extLst>
          </p:cNvPr>
          <p:cNvSpPr txBox="1"/>
          <p:nvPr/>
        </p:nvSpPr>
        <p:spPr>
          <a:xfrm>
            <a:off x="3426868" y="2474817"/>
            <a:ext cx="271506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GB"/>
          </a:p>
          <a:p>
            <a:pPr>
              <a:spcAft>
                <a:spcPts val="600"/>
              </a:spcAft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2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888B09-F1BA-F13C-7FDF-E1CFFC49B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GB" sz="2800"/>
              <a:t>Simulation of one population </a:t>
            </a:r>
            <a:endParaRPr lang="en-GB" sz="2800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CA21D-2705-99A5-6DAB-B2F3240D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r>
              <a:rPr lang="en-GB" sz="1200" noProof="0" err="1"/>
              <a:t>N_aa</a:t>
            </a:r>
            <a:r>
              <a:rPr lang="en-GB" sz="1200" noProof="0"/>
              <a:t> &lt;- 100</a:t>
            </a:r>
          </a:p>
          <a:p>
            <a:r>
              <a:rPr lang="en-GB" sz="1200" noProof="0"/>
              <a:t>N_AA &lt;- 10</a:t>
            </a:r>
          </a:p>
          <a:p>
            <a:endParaRPr lang="en-GB" sz="1200" noProof="0"/>
          </a:p>
          <a:p>
            <a:r>
              <a:rPr lang="en-GB" sz="1200" noProof="0" err="1"/>
              <a:t>r_aa</a:t>
            </a:r>
            <a:r>
              <a:rPr lang="en-GB" sz="1200" noProof="0"/>
              <a:t> &lt;- 0.2         </a:t>
            </a:r>
          </a:p>
          <a:p>
            <a:r>
              <a:rPr lang="en-GB" sz="1200" noProof="0" err="1"/>
              <a:t>s_aA</a:t>
            </a:r>
            <a:r>
              <a:rPr lang="en-GB" sz="1200" noProof="0"/>
              <a:t> &lt;- 1.10        </a:t>
            </a:r>
          </a:p>
          <a:p>
            <a:r>
              <a:rPr lang="en-GB" sz="1200" noProof="0" err="1"/>
              <a:t>s_AA</a:t>
            </a:r>
            <a:r>
              <a:rPr lang="en-GB" sz="1200" noProof="0"/>
              <a:t> &lt;- 1.10</a:t>
            </a:r>
          </a:p>
          <a:p>
            <a:r>
              <a:rPr lang="en-GB" sz="1200" noProof="0" err="1"/>
              <a:t>t_max</a:t>
            </a:r>
            <a:r>
              <a:rPr lang="en-GB" sz="1200" noProof="0"/>
              <a:t> &lt;- 1000 </a:t>
            </a:r>
          </a:p>
        </p:txBody>
      </p:sp>
      <p:pic>
        <p:nvPicPr>
          <p:cNvPr id="7" name="Grafik 6" descr="Ein Bild, das Diagramm, Reihe, Steigung, Text enthält.&#10;&#10;KI-generierte Inhalte können fehlerhaft sein.">
            <a:extLst>
              <a:ext uri="{FF2B5EF4-FFF2-40B4-BE49-F238E27FC236}">
                <a16:creationId xmlns:a16="http://schemas.microsoft.com/office/drawing/2014/main" id="{985B338A-62F1-4A3E-89FD-E6243B683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267" y="974855"/>
            <a:ext cx="3248351" cy="2005856"/>
          </a:xfrm>
          <a:prstGeom prst="rect">
            <a:avLst/>
          </a:prstGeom>
        </p:spPr>
      </p:pic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E335237B-10B7-2481-1F2F-E53391DAC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914" y="974856"/>
            <a:ext cx="3248352" cy="2005857"/>
          </a:xfrm>
          <a:prstGeom prst="rect">
            <a:avLst/>
          </a:prstGeom>
        </p:spPr>
      </p:pic>
      <p:pic>
        <p:nvPicPr>
          <p:cNvPr id="6" name="Grafik 5" descr="Ein Bild, das Text, Reihe, Diagramm, Steigung enthält.&#10;&#10;KI-generierte Inhalte können fehlerhaft sein.">
            <a:extLst>
              <a:ext uri="{FF2B5EF4-FFF2-40B4-BE49-F238E27FC236}">
                <a16:creationId xmlns:a16="http://schemas.microsoft.com/office/drawing/2014/main" id="{C42FB9FF-2BEF-BA5E-3415-8E1ABDE3D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267" y="2980711"/>
            <a:ext cx="3248352" cy="2005857"/>
          </a:xfrm>
          <a:prstGeom prst="rect">
            <a:avLst/>
          </a:prstGeom>
        </p:spPr>
      </p:pic>
      <p:pic>
        <p:nvPicPr>
          <p:cNvPr id="5" name="Grafik 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F8EB360-7857-43E7-5953-C467B0FD5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913" y="2980711"/>
            <a:ext cx="3248352" cy="2005857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83608B7-5D8B-AECB-5FA8-98B85EE7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7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0EA4011-C118-7EA7-5587-22A89B1C0505}"/>
              </a:ext>
            </a:extLst>
          </p:cNvPr>
          <p:cNvSpPr txBox="1"/>
          <p:nvPr/>
        </p:nvSpPr>
        <p:spPr>
          <a:xfrm>
            <a:off x="5661288" y="5171410"/>
            <a:ext cx="193330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Legend: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Blue -&gt; 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Red -&gt; </a:t>
            </a:r>
            <a:r>
              <a:rPr lang="en-GB" sz="1100" dirty="0" err="1"/>
              <a:t>aA</a:t>
            </a: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Green -&gt; 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Black -&gt; total pop size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2104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C51995-FFF7-B354-952E-DECA0A53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400" noProof="0"/>
              <a:t>Multiple populations with changing parameters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535B6-F175-7A10-D1AC-A75427A91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GB" sz="1400" noProof="0" err="1"/>
              <a:t>N_aa_vector</a:t>
            </a:r>
            <a:r>
              <a:rPr lang="en-GB" sz="1400" noProof="0"/>
              <a:t> &lt;- c( </a:t>
            </a:r>
            <a:r>
              <a:rPr lang="en-GB" sz="1400" noProof="0" err="1"/>
              <a:t>seq</a:t>
            </a:r>
            <a:r>
              <a:rPr lang="en-GB" sz="1400" noProof="0"/>
              <a:t>(10, 100, by=10))</a:t>
            </a:r>
          </a:p>
          <a:p>
            <a:r>
              <a:rPr lang="en-GB" sz="1400" noProof="0" err="1"/>
              <a:t>N_AA_vector</a:t>
            </a:r>
            <a:r>
              <a:rPr lang="en-GB" sz="1400" noProof="0"/>
              <a:t> &lt;- c(10, 5, 2)</a:t>
            </a:r>
          </a:p>
          <a:p>
            <a:r>
              <a:rPr lang="en-GB" sz="1400" noProof="0" err="1"/>
              <a:t>s_aA_vector</a:t>
            </a:r>
            <a:r>
              <a:rPr lang="en-GB" sz="1400" noProof="0"/>
              <a:t> &lt;- c(1, 1.1, 1.2) </a:t>
            </a:r>
          </a:p>
          <a:p>
            <a:endParaRPr lang="en-GB" sz="1400"/>
          </a:p>
          <a:p>
            <a:r>
              <a:rPr lang="en-GB" sz="1400" err="1"/>
              <a:t>No_replicats</a:t>
            </a:r>
            <a:r>
              <a:rPr lang="en-GB" sz="1400"/>
              <a:t> &lt;- 1000</a:t>
            </a:r>
            <a:endParaRPr lang="en-GB" sz="1400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D51004-7E2C-637A-07BC-EC952160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16935" y="1451249"/>
            <a:ext cx="6247088" cy="3860663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9684D63-DD49-59CA-9C68-694D0C68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227A-9A56-C945-AD4F-88FBF61BCF90}" type="slidenum">
              <a:rPr lang="en-GB" smtClean="0"/>
              <a:t>8</a:t>
            </a:fld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8D197B-3883-8D84-4E4D-41177305D726}"/>
              </a:ext>
            </a:extLst>
          </p:cNvPr>
          <p:cNvSpPr/>
          <p:nvPr/>
        </p:nvSpPr>
        <p:spPr>
          <a:xfrm>
            <a:off x="10426262" y="2963917"/>
            <a:ext cx="683172" cy="21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28D170-02E6-2BD1-6E11-29454D6583A1}"/>
              </a:ext>
            </a:extLst>
          </p:cNvPr>
          <p:cNvSpPr txBox="1"/>
          <p:nvPr/>
        </p:nvSpPr>
        <p:spPr>
          <a:xfrm>
            <a:off x="10426262" y="2930520"/>
            <a:ext cx="1137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Legend: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0771C38-790F-37F7-4E93-661C5300A14C}"/>
              </a:ext>
            </a:extLst>
          </p:cNvPr>
          <p:cNvSpPr/>
          <p:nvPr/>
        </p:nvSpPr>
        <p:spPr>
          <a:xfrm>
            <a:off x="7126014" y="5087007"/>
            <a:ext cx="1177158" cy="22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44B33B-78D3-333A-69AC-C193B2E3697C}"/>
              </a:ext>
            </a:extLst>
          </p:cNvPr>
          <p:cNvSpPr txBox="1"/>
          <p:nvPr/>
        </p:nvSpPr>
        <p:spPr>
          <a:xfrm>
            <a:off x="6774953" y="5306963"/>
            <a:ext cx="2301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Start population aa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505370-F43B-615B-38A6-BCEA29F0765E}"/>
              </a:ext>
            </a:extLst>
          </p:cNvPr>
          <p:cNvSpPr/>
          <p:nvPr/>
        </p:nvSpPr>
        <p:spPr>
          <a:xfrm>
            <a:off x="5316935" y="2385848"/>
            <a:ext cx="200996" cy="1902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921337-5AE5-9E9F-2FC8-260374079806}"/>
              </a:ext>
            </a:extLst>
          </p:cNvPr>
          <p:cNvSpPr txBox="1"/>
          <p:nvPr/>
        </p:nvSpPr>
        <p:spPr>
          <a:xfrm rot="16200000">
            <a:off x="3522290" y="3053630"/>
            <a:ext cx="3482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Number of </a:t>
            </a:r>
            <a:r>
              <a:rPr lang="en-GB" sz="1400" err="1"/>
              <a:t>aA</a:t>
            </a:r>
            <a:r>
              <a:rPr lang="en-GB" sz="1400"/>
              <a:t> &amp; AA at the end of simulation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03DEE91-DD7A-1440-BCBB-183EE2B8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340" y="2013727"/>
            <a:ext cx="658424" cy="27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0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22DDF6-14C4-FCA5-5C5E-234C920E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GB" sz="2800"/>
              <a:t>Rescue</a:t>
            </a:r>
            <a:r>
              <a:rPr lang="en-GB" sz="2800" noProof="0"/>
              <a:t> probability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3D37C8FD-E8CF-A1FF-37A7-6CFCFCAD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/>
              <a:t>Condition for rescue = reach again initial population size</a:t>
            </a:r>
            <a:endParaRPr lang="de-DE" sz="1400"/>
          </a:p>
          <a:p>
            <a:pPr marL="0" indent="0">
              <a:buNone/>
            </a:pPr>
            <a:endParaRPr lang="en-US" sz="1400"/>
          </a:p>
          <a:p>
            <a:r>
              <a:rPr lang="en-GB" sz="1400" err="1"/>
              <a:t>N_aa</a:t>
            </a:r>
            <a:r>
              <a:rPr lang="en-GB" sz="1400"/>
              <a:t> &lt;- 100</a:t>
            </a:r>
            <a:endParaRPr lang="en-US" sz="1400"/>
          </a:p>
          <a:p>
            <a:r>
              <a:rPr lang="en-GB" sz="1400" b="1"/>
              <a:t>N_AA &lt;- 0 - 50</a:t>
            </a:r>
            <a:endParaRPr lang="en-US" sz="1400" b="1"/>
          </a:p>
          <a:p>
            <a:endParaRPr lang="en-GB" sz="1400"/>
          </a:p>
          <a:p>
            <a:r>
              <a:rPr lang="en-GB" sz="1400" err="1"/>
              <a:t>r_aa</a:t>
            </a:r>
            <a:r>
              <a:rPr lang="en-GB" sz="1400"/>
              <a:t> &lt;- 0.2 </a:t>
            </a:r>
            <a:endParaRPr lang="en-US" sz="1400"/>
          </a:p>
          <a:p>
            <a:r>
              <a:rPr lang="en-GB" sz="1400" err="1"/>
              <a:t>s_aA</a:t>
            </a:r>
            <a:r>
              <a:rPr lang="en-GB" sz="1400"/>
              <a:t> &lt;- 1.10 </a:t>
            </a:r>
            <a:endParaRPr lang="en-US" sz="1400"/>
          </a:p>
          <a:p>
            <a:r>
              <a:rPr lang="en-GB" sz="1400" err="1"/>
              <a:t>s_AA</a:t>
            </a:r>
            <a:r>
              <a:rPr lang="en-GB" sz="1400"/>
              <a:t> &lt;- 1.10</a:t>
            </a:r>
            <a:endParaRPr lang="en-US" sz="1400"/>
          </a:p>
          <a:p>
            <a:r>
              <a:rPr lang="en-GB" sz="1400" err="1"/>
              <a:t>n_reps</a:t>
            </a:r>
            <a:r>
              <a:rPr lang="en-GB" sz="1400"/>
              <a:t> &lt;- 100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CB0035-78ED-B892-A8F8-248DC89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BC227A-9A56-C945-AD4F-88FBF61BCF90}" type="slidenum"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fik 2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040D02D6-22C7-6AE0-B671-76E64368B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873" y="1309254"/>
            <a:ext cx="6852146" cy="427412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9A5ADED-3283-BC82-B0C7-54E241131339}"/>
              </a:ext>
            </a:extLst>
          </p:cNvPr>
          <p:cNvSpPr txBox="1"/>
          <p:nvPr/>
        </p:nvSpPr>
        <p:spPr>
          <a:xfrm rot="-1380000">
            <a:off x="3440245" y="3930581"/>
            <a:ext cx="79756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4000" b="1" err="1"/>
              <a:t>Does</a:t>
            </a:r>
            <a:r>
              <a:rPr lang="de-DE" sz="4000" b="1"/>
              <a:t> </a:t>
            </a:r>
            <a:r>
              <a:rPr lang="de-DE" sz="4000" b="1" err="1"/>
              <a:t>this</a:t>
            </a:r>
            <a:r>
              <a:rPr lang="de-DE" sz="4000" b="1"/>
              <a:t> </a:t>
            </a:r>
            <a:r>
              <a:rPr lang="de-DE" sz="4000" b="1" err="1"/>
              <a:t>answer</a:t>
            </a:r>
            <a:r>
              <a:rPr lang="de-DE" sz="4000" b="1"/>
              <a:t> </a:t>
            </a:r>
            <a:r>
              <a:rPr lang="de-DE" sz="4000" b="1" err="1"/>
              <a:t>our</a:t>
            </a:r>
            <a:r>
              <a:rPr lang="de-DE" sz="4000" b="1"/>
              <a:t> </a:t>
            </a:r>
            <a:r>
              <a:rPr lang="de-DE" sz="4000" b="1" err="1"/>
              <a:t>question</a:t>
            </a:r>
            <a:r>
              <a:rPr lang="de-DE" sz="40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26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400387a-212f-43ea-ac7f-77aa12d7977e}" enabled="0" method="" siteId="{d400387a-212f-43ea-ac7f-77aa12d7977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Microsoft Macintosh PowerPoint</Application>
  <PresentationFormat>Breitbild</PresentationFormat>
  <Paragraphs>133</Paragraphs>
  <Slides>19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</vt:lpstr>
      <vt:lpstr>THEE project</vt:lpstr>
      <vt:lpstr>Evolutionary rescue</vt:lpstr>
      <vt:lpstr>Evolutionary rescue</vt:lpstr>
      <vt:lpstr>Question</vt:lpstr>
      <vt:lpstr>PowerPoint-Präsentation</vt:lpstr>
      <vt:lpstr>Methods</vt:lpstr>
      <vt:lpstr>Simulation of one population </vt:lpstr>
      <vt:lpstr>Multiple populations with changing parameters</vt:lpstr>
      <vt:lpstr>Rescue probability</vt:lpstr>
      <vt:lpstr>Question </vt:lpstr>
      <vt:lpstr>Allele frequency (a) vs. Introduction</vt:lpstr>
      <vt:lpstr>Allele frequency (a) vs. Time of Introduction </vt:lpstr>
      <vt:lpstr>Both Time &amp; Number matters</vt:lpstr>
      <vt:lpstr>Limitations of our model</vt:lpstr>
      <vt:lpstr>Conclusions</vt:lpstr>
      <vt:lpstr>Evolutionary rescue</vt:lpstr>
      <vt:lpstr>Additional thoughts</vt:lpstr>
      <vt:lpstr>there still questions?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Iona Lea</dc:creator>
  <cp:lastModifiedBy>Graber, Pascal Lukas (STUDENTS)</cp:lastModifiedBy>
  <cp:revision>2</cp:revision>
  <dcterms:created xsi:type="dcterms:W3CDTF">2025-10-28T08:01:42Z</dcterms:created>
  <dcterms:modified xsi:type="dcterms:W3CDTF">2025-11-07T10:58:58Z</dcterms:modified>
</cp:coreProperties>
</file>